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4630400" cy="8229600"/>
  <p:notesSz cx="8229600" cy="14630400"/>
  <p:embeddedFontLst>
    <p:embeddedFont>
      <p:font typeface="Red Hat Text" panose="020B0604020202020204" charset="0"/>
      <p:regular r:id="rId12"/>
    </p:embeddedFont>
    <p:embeddedFont>
      <p:font typeface="Roboto Light" panose="02000000000000000000" pitchFamily="2" charset="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05630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756053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Northeastern University Integrated Ecosystem Model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3523059"/>
            <a:ext cx="746855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This presentation outlines a unified framework for streamlining operations across Northeastern University's academic, financial, emergency, and health services.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6324124" y="4941332"/>
            <a:ext cx="7468553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Group 8 Monday Batch
Aksh Talati - 002342012                                                                                                                                                                                                   Bhargav Gandhi - 002310643                                                                                                                         Varana Navadiya - 002308207</a:t>
            </a:r>
            <a:endParaRPr lang="en-US" sz="185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EB59030-D693-8750-55C4-4DDFA60B081F}"/>
              </a:ext>
            </a:extLst>
          </p:cNvPr>
          <p:cNvSpPr/>
          <p:nvPr/>
        </p:nvSpPr>
        <p:spPr>
          <a:xfrm>
            <a:off x="12567424" y="7560527"/>
            <a:ext cx="2062976" cy="6690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677239"/>
            <a:ext cx="10245209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Addressing the Fragmentation Challenge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97954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Siloed Operations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4570809"/>
            <a:ext cx="61855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Current systems are disconnected, creating inefficiencies and a fragmented user experience.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7614761" y="3979545"/>
            <a:ext cx="2960489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Impact on Stakeholders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614761" y="4570809"/>
            <a:ext cx="61855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Students, staff, and faculty face delays in accessing services and navigating complex processes.</a:t>
            </a:r>
            <a:endParaRPr lang="en-US" sz="185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ECBA2F-3B61-1F45-B5CE-F9C74D845510}"/>
              </a:ext>
            </a:extLst>
          </p:cNvPr>
          <p:cNvSpPr/>
          <p:nvPr/>
        </p:nvSpPr>
        <p:spPr>
          <a:xfrm>
            <a:off x="12567424" y="7560527"/>
            <a:ext cx="2062976" cy="6690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73165" y="796885"/>
            <a:ext cx="7570470" cy="13223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200"/>
              </a:lnSpc>
              <a:buNone/>
            </a:pPr>
            <a:r>
              <a:rPr lang="en-US" sz="415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Enterprise Ecosystem: Roles and Interactions</a:t>
            </a:r>
            <a:endParaRPr lang="en-US" sz="41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3165" y="2456378"/>
            <a:ext cx="561975" cy="56197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73165" y="3243143"/>
            <a:ext cx="2644735" cy="330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University Enterprise</a:t>
            </a:r>
            <a:endParaRPr lang="en-US" sz="2050" dirty="0"/>
          </a:p>
        </p:txBody>
      </p:sp>
      <p:sp>
        <p:nvSpPr>
          <p:cNvPr id="6" name="Text 2"/>
          <p:cNvSpPr/>
          <p:nvPr/>
        </p:nvSpPr>
        <p:spPr>
          <a:xfrm>
            <a:off x="6273165" y="3708440"/>
            <a:ext cx="3616643" cy="10787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Manages academic operations, student resources, and faculty activities.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26993" y="2456378"/>
            <a:ext cx="561975" cy="56197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0226993" y="3243143"/>
            <a:ext cx="2644735" cy="330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Bank Enterprise</a:t>
            </a:r>
            <a:endParaRPr lang="en-US" sz="2050" dirty="0"/>
          </a:p>
        </p:txBody>
      </p:sp>
      <p:sp>
        <p:nvSpPr>
          <p:cNvPr id="9" name="Text 4"/>
          <p:cNvSpPr/>
          <p:nvPr/>
        </p:nvSpPr>
        <p:spPr>
          <a:xfrm>
            <a:off x="10226993" y="3708440"/>
            <a:ext cx="3616643" cy="7191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Handles student loans, financial transactions, and payroll processing.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73165" y="5461516"/>
            <a:ext cx="561975" cy="56197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273165" y="6248281"/>
            <a:ext cx="2644735" cy="330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Emergency Enterprise</a:t>
            </a:r>
            <a:endParaRPr lang="en-US" sz="2050" dirty="0"/>
          </a:p>
        </p:txBody>
      </p:sp>
      <p:sp>
        <p:nvSpPr>
          <p:cNvPr id="12" name="Text 6"/>
          <p:cNvSpPr/>
          <p:nvPr/>
        </p:nvSpPr>
        <p:spPr>
          <a:xfrm>
            <a:off x="6273165" y="6713577"/>
            <a:ext cx="3616643" cy="7191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Provides security services, crime reporting, and emergency response.</a:t>
            </a:r>
            <a:endParaRPr lang="en-US" sz="17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26993" y="5461516"/>
            <a:ext cx="561975" cy="561975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0226993" y="6248281"/>
            <a:ext cx="2644735" cy="330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Pharmacy Enterprise</a:t>
            </a:r>
            <a:endParaRPr lang="en-US" sz="2050" dirty="0"/>
          </a:p>
        </p:txBody>
      </p:sp>
      <p:sp>
        <p:nvSpPr>
          <p:cNvPr id="15" name="Text 8"/>
          <p:cNvSpPr/>
          <p:nvPr/>
        </p:nvSpPr>
        <p:spPr>
          <a:xfrm>
            <a:off x="10226993" y="6713577"/>
            <a:ext cx="3616643" cy="7191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Manages student medication purchases and inventory.</a:t>
            </a:r>
            <a:endParaRPr lang="en-US" sz="175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6B3AA94-F25B-C6DC-1402-D5673F0A884D}"/>
              </a:ext>
            </a:extLst>
          </p:cNvPr>
          <p:cNvSpPr/>
          <p:nvPr/>
        </p:nvSpPr>
        <p:spPr>
          <a:xfrm>
            <a:off x="12567424" y="7560527"/>
            <a:ext cx="2062976" cy="6690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837724" y="2687717"/>
            <a:ext cx="5639753" cy="2112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UML Diagram: Visualizing Interactions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5158740"/>
            <a:ext cx="56397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endParaRPr lang="en-US" sz="185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56ACFE9-49B0-A6FC-DF56-9C6E3DC7019F}"/>
              </a:ext>
            </a:extLst>
          </p:cNvPr>
          <p:cNvSpPr/>
          <p:nvPr/>
        </p:nvSpPr>
        <p:spPr>
          <a:xfrm>
            <a:off x="12567424" y="7560527"/>
            <a:ext cx="2062976" cy="6690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diagram of a company&#10;&#10;Description automatically generated">
            <a:extLst>
              <a:ext uri="{FF2B5EF4-FFF2-40B4-BE49-F238E27FC236}">
                <a16:creationId xmlns:a16="http://schemas.microsoft.com/office/drawing/2014/main" id="{2BA5A1AE-A35C-C48E-8E34-DC8CB34CB5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7862" y="1474767"/>
            <a:ext cx="8853170" cy="542783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43204" y="573048"/>
            <a:ext cx="4887873" cy="708350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37724" y="2330648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Class Diagram: Structural Overview</a:t>
            </a:r>
            <a:endParaRPr lang="en-US" sz="4400" dirty="0"/>
          </a:p>
        </p:txBody>
      </p:sp>
      <p:sp>
        <p:nvSpPr>
          <p:cNvPr id="5" name="Text 1"/>
          <p:cNvSpPr/>
          <p:nvPr/>
        </p:nvSpPr>
        <p:spPr>
          <a:xfrm>
            <a:off x="837724" y="4097655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The class diagram defines key system components, such as University, Bank, Emergency, and Pharmacy. Each class </a:t>
            </a:r>
            <a:endParaRPr lang="en-US" sz="1850" dirty="0"/>
          </a:p>
        </p:txBody>
      </p:sp>
      <p:sp>
        <p:nvSpPr>
          <p:cNvPr id="6" name="Text 2"/>
          <p:cNvSpPr/>
          <p:nvPr/>
        </p:nvSpPr>
        <p:spPr>
          <a:xfrm>
            <a:off x="837724" y="5132903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includes attributes and methods reflecting its functions and interactions.</a:t>
            </a:r>
            <a:endParaRPr lang="en-US" sz="185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8A05F68-B9B4-919A-E9E1-42FDFD41C090}"/>
              </a:ext>
            </a:extLst>
          </p:cNvPr>
          <p:cNvSpPr/>
          <p:nvPr/>
        </p:nvSpPr>
        <p:spPr>
          <a:xfrm>
            <a:off x="12567424" y="7560527"/>
            <a:ext cx="2062976" cy="6690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43204" y="2581275"/>
            <a:ext cx="4887873" cy="3066931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37724" y="2656761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Component Diagram: System Architecture</a:t>
            </a:r>
            <a:endParaRPr lang="en-US" sz="4400" dirty="0"/>
          </a:p>
        </p:txBody>
      </p:sp>
      <p:sp>
        <p:nvSpPr>
          <p:cNvPr id="5" name="Text 1"/>
          <p:cNvSpPr/>
          <p:nvPr/>
        </p:nvSpPr>
        <p:spPr>
          <a:xfrm>
            <a:off x="837724" y="4423767"/>
            <a:ext cx="746855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The component diagram outlines the modular structure of the system, with modules for core university functions, banking, emergency services, and pharmacy operations.</a:t>
            </a:r>
            <a:endParaRPr lang="en-US" sz="18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845820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Benefits of the Integrated Ecosystem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2882027"/>
            <a:ext cx="418862" cy="418862"/>
          </a:xfrm>
          <a:prstGeom prst="roundRect">
            <a:avLst>
              <a:gd name="adj" fmla="val 8573"/>
            </a:avLst>
          </a:prstGeom>
          <a:solidFill>
            <a:srgbClr val="F3E8E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1495901" y="2882027"/>
            <a:ext cx="2956441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Centralized Management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495901" y="3729514"/>
            <a:ext cx="2956441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Provides a unified platform for managing all university services.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4691658" y="2882027"/>
            <a:ext cx="418862" cy="418862"/>
          </a:xfrm>
          <a:prstGeom prst="roundRect">
            <a:avLst>
              <a:gd name="adj" fmla="val 8573"/>
            </a:avLst>
          </a:prstGeom>
          <a:solidFill>
            <a:srgbClr val="F3E8E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5349835" y="2882027"/>
            <a:ext cx="2864168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Streamlined Workflows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349835" y="3377565"/>
            <a:ext cx="2956441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Simplifies processes for loans, crime reporting, and medicine purchases.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837724" y="5387102"/>
            <a:ext cx="418862" cy="418862"/>
          </a:xfrm>
          <a:prstGeom prst="roundRect">
            <a:avLst>
              <a:gd name="adj" fmla="val 8573"/>
            </a:avLst>
          </a:prstGeom>
          <a:solidFill>
            <a:srgbClr val="F3E8E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1495901" y="5387102"/>
            <a:ext cx="2956441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Scalability and Future Enhancements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495901" y="6234589"/>
            <a:ext cx="2956441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Modular design supports growth and integration of new services.</a:t>
            </a:r>
            <a:endParaRPr lang="en-US" sz="1850" dirty="0"/>
          </a:p>
        </p:txBody>
      </p:sp>
      <p:sp>
        <p:nvSpPr>
          <p:cNvPr id="13" name="Shape 10"/>
          <p:cNvSpPr/>
          <p:nvPr/>
        </p:nvSpPr>
        <p:spPr>
          <a:xfrm>
            <a:off x="4691658" y="5387102"/>
            <a:ext cx="418862" cy="418862"/>
          </a:xfrm>
          <a:prstGeom prst="roundRect">
            <a:avLst>
              <a:gd name="adj" fmla="val 8573"/>
            </a:avLst>
          </a:prstGeom>
          <a:solidFill>
            <a:srgbClr val="F3E8E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Text 11"/>
          <p:cNvSpPr/>
          <p:nvPr/>
        </p:nvSpPr>
        <p:spPr>
          <a:xfrm>
            <a:off x="5349835" y="538710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Secure Data Handling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5349835" y="5882640"/>
            <a:ext cx="2956441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Guarantees data security and integrity across all enterprises.</a:t>
            </a:r>
            <a:endParaRPr lang="en-US" sz="18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9921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3786783"/>
            <a:ext cx="10139243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Towards a Smarter University Ecosystem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5208746"/>
            <a:ext cx="12954952" cy="30480"/>
          </a:xfrm>
          <a:prstGeom prst="roundRect">
            <a:avLst>
              <a:gd name="adj" fmla="val 117806"/>
            </a:avLst>
          </a:prstGeom>
          <a:solidFill>
            <a:srgbClr val="D9CEC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Shape 2"/>
          <p:cNvSpPr/>
          <p:nvPr/>
        </p:nvSpPr>
        <p:spPr>
          <a:xfrm>
            <a:off x="2901672" y="5208687"/>
            <a:ext cx="30480" cy="837724"/>
          </a:xfrm>
          <a:prstGeom prst="roundRect">
            <a:avLst>
              <a:gd name="adj" fmla="val 117806"/>
            </a:avLst>
          </a:prstGeom>
          <a:solidFill>
            <a:srgbClr val="D9CEC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Shape 3"/>
          <p:cNvSpPr/>
          <p:nvPr/>
        </p:nvSpPr>
        <p:spPr>
          <a:xfrm>
            <a:off x="2647712" y="4939486"/>
            <a:ext cx="538520" cy="538520"/>
          </a:xfrm>
          <a:prstGeom prst="roundRect">
            <a:avLst>
              <a:gd name="adj" fmla="val 6668"/>
            </a:avLst>
          </a:prstGeom>
          <a:solidFill>
            <a:srgbClr val="F3E8E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4"/>
          <p:cNvSpPr/>
          <p:nvPr/>
        </p:nvSpPr>
        <p:spPr>
          <a:xfrm>
            <a:off x="2865001" y="5039737"/>
            <a:ext cx="103823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1077039" y="6285905"/>
            <a:ext cx="368010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Expand services to external hospitals and financial institutions.</a:t>
            </a:r>
            <a:endParaRPr lang="en-US" sz="1850" dirty="0"/>
          </a:p>
        </p:txBody>
      </p:sp>
      <p:sp>
        <p:nvSpPr>
          <p:cNvPr id="9" name="Shape 6"/>
          <p:cNvSpPr/>
          <p:nvPr/>
        </p:nvSpPr>
        <p:spPr>
          <a:xfrm>
            <a:off x="7299722" y="5208687"/>
            <a:ext cx="30480" cy="837724"/>
          </a:xfrm>
          <a:prstGeom prst="roundRect">
            <a:avLst>
              <a:gd name="adj" fmla="val 117806"/>
            </a:avLst>
          </a:prstGeom>
          <a:solidFill>
            <a:srgbClr val="D9CEC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Shape 7"/>
          <p:cNvSpPr/>
          <p:nvPr/>
        </p:nvSpPr>
        <p:spPr>
          <a:xfrm>
            <a:off x="7045762" y="4939486"/>
            <a:ext cx="538520" cy="538520"/>
          </a:xfrm>
          <a:prstGeom prst="roundRect">
            <a:avLst>
              <a:gd name="adj" fmla="val 6668"/>
            </a:avLst>
          </a:prstGeom>
          <a:solidFill>
            <a:srgbClr val="F3E8E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7213640" y="5039737"/>
            <a:ext cx="202763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2</a:t>
            </a:r>
            <a:endParaRPr lang="en-US" sz="2650" dirty="0"/>
          </a:p>
        </p:txBody>
      </p:sp>
      <p:sp>
        <p:nvSpPr>
          <p:cNvPr id="12" name="Text 9"/>
          <p:cNvSpPr/>
          <p:nvPr/>
        </p:nvSpPr>
        <p:spPr>
          <a:xfrm>
            <a:off x="5475089" y="6285905"/>
            <a:ext cx="368010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Develop predictive analytics for emergencies and financial management.</a:t>
            </a:r>
            <a:endParaRPr lang="en-US" sz="1850" dirty="0"/>
          </a:p>
        </p:txBody>
      </p:sp>
      <p:sp>
        <p:nvSpPr>
          <p:cNvPr id="13" name="Shape 10"/>
          <p:cNvSpPr/>
          <p:nvPr/>
        </p:nvSpPr>
        <p:spPr>
          <a:xfrm>
            <a:off x="11697772" y="5208687"/>
            <a:ext cx="30480" cy="837724"/>
          </a:xfrm>
          <a:prstGeom prst="roundRect">
            <a:avLst>
              <a:gd name="adj" fmla="val 117806"/>
            </a:avLst>
          </a:prstGeom>
          <a:solidFill>
            <a:srgbClr val="D9CEC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Shape 11"/>
          <p:cNvSpPr/>
          <p:nvPr/>
        </p:nvSpPr>
        <p:spPr>
          <a:xfrm>
            <a:off x="11443811" y="4939486"/>
            <a:ext cx="538520" cy="538520"/>
          </a:xfrm>
          <a:prstGeom prst="roundRect">
            <a:avLst>
              <a:gd name="adj" fmla="val 6668"/>
            </a:avLst>
          </a:prstGeom>
          <a:solidFill>
            <a:srgbClr val="F3E8E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Text 12"/>
          <p:cNvSpPr/>
          <p:nvPr/>
        </p:nvSpPr>
        <p:spPr>
          <a:xfrm>
            <a:off x="11611689" y="5039737"/>
            <a:ext cx="202763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3</a:t>
            </a:r>
            <a:endParaRPr lang="en-US" sz="2650" dirty="0"/>
          </a:p>
        </p:txBody>
      </p:sp>
      <p:sp>
        <p:nvSpPr>
          <p:cNvPr id="16" name="Text 13"/>
          <p:cNvSpPr/>
          <p:nvPr/>
        </p:nvSpPr>
        <p:spPr>
          <a:xfrm>
            <a:off x="9873139" y="6285905"/>
            <a:ext cx="368010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Implement real-time notifications and dashboards for students and s</a:t>
            </a:r>
            <a:endParaRPr lang="en-US" sz="185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29ED723-471D-50ED-9844-03E7354F6CC6}"/>
              </a:ext>
            </a:extLst>
          </p:cNvPr>
          <p:cNvSpPr/>
          <p:nvPr/>
        </p:nvSpPr>
        <p:spPr>
          <a:xfrm>
            <a:off x="12567424" y="7560527"/>
            <a:ext cx="2062976" cy="6690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3331845"/>
            <a:ext cx="9732645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Thank You, Let's Begin With The Demo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4514612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We appreciate your time and consideration.</a:t>
            </a:r>
            <a:endParaRPr lang="en-US" sz="185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15B388E-713E-65AF-CD96-D7E3F52F5492}"/>
              </a:ext>
            </a:extLst>
          </p:cNvPr>
          <p:cNvSpPr/>
          <p:nvPr/>
        </p:nvSpPr>
        <p:spPr>
          <a:xfrm>
            <a:off x="12567424" y="7560527"/>
            <a:ext cx="2062976" cy="6690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325</Words>
  <Application>Microsoft Office PowerPoint</Application>
  <PresentationFormat>Custom</PresentationFormat>
  <Paragraphs>50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Red Hat Text</vt:lpstr>
      <vt:lpstr>Roboto Light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Bhargav Gandhi</cp:lastModifiedBy>
  <cp:revision>3</cp:revision>
  <dcterms:created xsi:type="dcterms:W3CDTF">2024-12-09T03:37:32Z</dcterms:created>
  <dcterms:modified xsi:type="dcterms:W3CDTF">2024-12-09T04:35:30Z</dcterms:modified>
</cp:coreProperties>
</file>